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6"/>
  </p:notesMasterIdLst>
  <p:sldIdLst>
    <p:sldId id="256" r:id="rId2"/>
    <p:sldId id="286" r:id="rId3"/>
    <p:sldId id="257" r:id="rId4"/>
    <p:sldId id="279" r:id="rId5"/>
    <p:sldId id="294" r:id="rId6"/>
    <p:sldId id="282" r:id="rId7"/>
    <p:sldId id="261" r:id="rId8"/>
    <p:sldId id="278" r:id="rId9"/>
    <p:sldId id="288" r:id="rId10"/>
    <p:sldId id="289" r:id="rId11"/>
    <p:sldId id="290" r:id="rId12"/>
    <p:sldId id="291" r:id="rId13"/>
    <p:sldId id="262" r:id="rId14"/>
    <p:sldId id="263" r:id="rId15"/>
    <p:sldId id="292" r:id="rId16"/>
    <p:sldId id="270" r:id="rId17"/>
    <p:sldId id="271" r:id="rId18"/>
    <p:sldId id="272" r:id="rId19"/>
    <p:sldId id="293" r:id="rId20"/>
    <p:sldId id="283" r:id="rId21"/>
    <p:sldId id="295" r:id="rId22"/>
    <p:sldId id="275" r:id="rId23"/>
    <p:sldId id="284" r:id="rId24"/>
    <p:sldId id="26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7" autoAdjust="0"/>
    <p:restoredTop sz="94595" autoAdjust="0"/>
  </p:normalViewPr>
  <p:slideViewPr>
    <p:cSldViewPr>
      <p:cViewPr varScale="1">
        <p:scale>
          <a:sx n="78" d="100"/>
          <a:sy n="78" d="100"/>
        </p:scale>
        <p:origin x="-7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9B419-A81B-4545-A992-C7A177889E0C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C182CE-164A-46D7-89C3-0121E07FA99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182CE-164A-46D7-89C3-0121E07FA99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Habaeru\Desktop\Final%20Presentation\eVote%20demo%20C.wmv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hyperlink" Target="http://www.allelectronics.com/mas_assets/image_cache/image_product.height.500;width.500;modified.1207856549.KP-12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4038600"/>
          </a:xfrm>
        </p:spPr>
        <p:txBody>
          <a:bodyPr>
            <a:normAutofit/>
          </a:bodyPr>
          <a:lstStyle/>
          <a:p>
            <a:r>
              <a:rPr lang="en-US" sz="9300" cap="none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9300" dirty="0" err="1" smtClean="0">
                <a:latin typeface="Times New Roman" pitchFamily="18" charset="0"/>
                <a:cs typeface="Times New Roman" pitchFamily="18" charset="0"/>
              </a:rPr>
              <a:t>VOTE</a:t>
            </a:r>
            <a:endParaRPr lang="en-US" sz="2800" dirty="0" smtClean="0"/>
          </a:p>
          <a:p>
            <a:r>
              <a:rPr lang="en-US" sz="2800" dirty="0" smtClean="0"/>
              <a:t>A JSAL Electronic Voting System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cap="none" dirty="0" smtClean="0"/>
              <a:t>e</a:t>
            </a:r>
            <a:r>
              <a:rPr lang="en-US" sz="4400" dirty="0" smtClean="0"/>
              <a:t>Vote</a:t>
            </a:r>
            <a:endParaRPr lang="en-US" sz="4400" dirty="0"/>
          </a:p>
        </p:txBody>
      </p:sp>
      <p:pic>
        <p:nvPicPr>
          <p:cNvPr id="1026" name="Picture 2" descr="C:\Users\Habaeru\Documents\University\Capstone\Voting System\eVote Phase 1\images\JSAL Team Log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685800"/>
            <a:ext cx="4185010" cy="14984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 - Software</a:t>
            </a:r>
            <a:endParaRPr lang="es-PR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95487" y="2113756"/>
            <a:ext cx="515302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 - Software</a:t>
            </a:r>
            <a:endParaRPr lang="es-PR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90725" y="2113756"/>
            <a:ext cx="516255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 Budget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Hardware Expenses : </a:t>
            </a:r>
            <a:r>
              <a:rPr lang="es-PR" dirty="0" smtClean="0"/>
              <a:t>$247.53 </a:t>
            </a:r>
          </a:p>
          <a:p>
            <a:endParaRPr lang="en-US" dirty="0"/>
          </a:p>
          <a:p>
            <a:r>
              <a:rPr lang="en-US" dirty="0" smtClean="0"/>
              <a:t>Personnel Expenses : </a:t>
            </a:r>
            <a:r>
              <a:rPr lang="es-PR" dirty="0" smtClean="0"/>
              <a:t>$34,264.65 </a:t>
            </a:r>
          </a:p>
          <a:p>
            <a:endParaRPr lang="en-US" dirty="0" smtClean="0"/>
          </a:p>
          <a:p>
            <a:r>
              <a:rPr lang="en-US" dirty="0" smtClean="0"/>
              <a:t>Total Cost : $ 34,512.18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Prototype Project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46236"/>
            <a:ext cx="8229600" cy="4830763"/>
          </a:xfrm>
        </p:spPr>
        <p:txBody>
          <a:bodyPr>
            <a:normAutofit/>
          </a:bodyPr>
          <a:lstStyle/>
          <a:p>
            <a:r>
              <a:rPr lang="en-US" dirty="0" smtClean="0"/>
              <a:t>Completed in three phases</a:t>
            </a:r>
          </a:p>
          <a:p>
            <a:pPr lvl="1"/>
            <a:r>
              <a:rPr lang="en-US" dirty="0" smtClean="0"/>
              <a:t>Phase 1:</a:t>
            </a:r>
          </a:p>
          <a:p>
            <a:pPr lvl="2"/>
            <a:r>
              <a:rPr lang="en-US" dirty="0" smtClean="0"/>
              <a:t> Database implementation</a:t>
            </a:r>
          </a:p>
          <a:p>
            <a:pPr lvl="2"/>
            <a:r>
              <a:rPr lang="en-US" dirty="0" smtClean="0"/>
              <a:t>Administrator Software</a:t>
            </a:r>
          </a:p>
          <a:p>
            <a:pPr lvl="2"/>
            <a:r>
              <a:rPr lang="en-US" dirty="0" smtClean="0"/>
              <a:t>Integrate Microprocessor with working LCD Firmware</a:t>
            </a:r>
          </a:p>
          <a:p>
            <a:pPr lvl="1"/>
            <a:r>
              <a:rPr lang="en-US" dirty="0" smtClean="0"/>
              <a:t>Phase 2:</a:t>
            </a:r>
          </a:p>
          <a:p>
            <a:pPr lvl="2"/>
            <a:r>
              <a:rPr lang="en-US" dirty="0" smtClean="0"/>
              <a:t> Software and Database Integration</a:t>
            </a:r>
          </a:p>
          <a:p>
            <a:pPr lvl="2"/>
            <a:r>
              <a:rPr lang="en-US" dirty="0" smtClean="0"/>
              <a:t>Complete eVote device functionality</a:t>
            </a:r>
          </a:p>
          <a:p>
            <a:pPr lvl="1"/>
            <a:r>
              <a:rPr lang="en-US" dirty="0" smtClean="0"/>
              <a:t>Phase 3:</a:t>
            </a:r>
          </a:p>
          <a:p>
            <a:pPr lvl="2"/>
            <a:r>
              <a:rPr lang="en-US" dirty="0" smtClean="0"/>
              <a:t>Establish hardware software communication</a:t>
            </a:r>
          </a:p>
          <a:p>
            <a:pPr lvl="2"/>
            <a:r>
              <a:rPr lang="en-US" dirty="0" smtClean="0"/>
              <a:t>Final testing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Raven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648200" y="1646237"/>
            <a:ext cx="4038600" cy="4526280"/>
          </a:xfrm>
        </p:spPr>
        <p:txBody>
          <a:bodyPr/>
          <a:lstStyle/>
          <a:p>
            <a:r>
              <a:rPr lang="en-US" dirty="0" smtClean="0"/>
              <a:t>What is Raven?</a:t>
            </a:r>
          </a:p>
          <a:p>
            <a:pPr lvl="1"/>
            <a:r>
              <a:rPr lang="en-US" dirty="0" smtClean="0"/>
              <a:t>The large scale implementation of prototype</a:t>
            </a:r>
          </a:p>
          <a:p>
            <a:pPr lvl="1"/>
            <a:r>
              <a:rPr lang="en-US" dirty="0" smtClean="0"/>
              <a:t>Biometrics</a:t>
            </a:r>
          </a:p>
          <a:p>
            <a:pPr lvl="1"/>
            <a:r>
              <a:rPr lang="en-US" dirty="0" smtClean="0"/>
              <a:t>Voting corroboration scanner</a:t>
            </a:r>
          </a:p>
          <a:p>
            <a:pPr lvl="1"/>
            <a:r>
              <a:rPr lang="en-US" dirty="0" smtClean="0"/>
              <a:t>Barcode Tallying</a:t>
            </a: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58243"/>
            <a:ext cx="4448175" cy="5171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Raven Design -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General</a:t>
            </a:r>
          </a:p>
          <a:p>
            <a:pPr lvl="1"/>
            <a:r>
              <a:rPr lang="en-US" dirty="0" smtClean="0"/>
              <a:t>Timed Software Login monitoring</a:t>
            </a:r>
          </a:p>
          <a:p>
            <a:pPr lvl="1"/>
            <a:r>
              <a:rPr lang="en-US" dirty="0" smtClean="0"/>
              <a:t>Close-out window to sum and report votes</a:t>
            </a:r>
          </a:p>
          <a:p>
            <a:pPr lvl="3"/>
            <a:r>
              <a:rPr lang="en-US" dirty="0" smtClean="0"/>
              <a:t>Timed monitoring</a:t>
            </a:r>
          </a:p>
          <a:p>
            <a:pPr lvl="3"/>
            <a:r>
              <a:rPr lang="en-US" dirty="0" smtClean="0"/>
              <a:t>Electronic Signature</a:t>
            </a:r>
          </a:p>
          <a:p>
            <a:pPr lvl="3">
              <a:buNone/>
            </a:pPr>
            <a:endParaRPr lang="en-US" dirty="0" smtClean="0"/>
          </a:p>
          <a:p>
            <a:r>
              <a:rPr lang="en-US" dirty="0" smtClean="0"/>
              <a:t>Registration View</a:t>
            </a:r>
          </a:p>
          <a:p>
            <a:pPr lvl="1"/>
            <a:r>
              <a:rPr lang="en-US" dirty="0" smtClean="0"/>
              <a:t>View voter’s  ID with picture on the screen 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 Voter Privacy</a:t>
            </a:r>
          </a:p>
          <a:p>
            <a:pPr lvl="1"/>
            <a:r>
              <a:rPr lang="en-US" dirty="0" smtClean="0"/>
              <a:t>Votes are not linked to the voter</a:t>
            </a:r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Raven Design - Hardware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Hardware</a:t>
            </a:r>
          </a:p>
          <a:p>
            <a:pPr lvl="1"/>
            <a:r>
              <a:rPr lang="en-US" dirty="0" smtClean="0"/>
              <a:t>LCD touch Screen</a:t>
            </a:r>
          </a:p>
          <a:p>
            <a:pPr lvl="1"/>
            <a:r>
              <a:rPr lang="en-US" dirty="0" smtClean="0"/>
              <a:t>Scrolling for </a:t>
            </a:r>
            <a:br>
              <a:rPr lang="en-US" dirty="0" smtClean="0"/>
            </a:br>
            <a:r>
              <a:rPr lang="en-US" dirty="0" smtClean="0"/>
              <a:t>Legislative Ballot</a:t>
            </a:r>
          </a:p>
          <a:p>
            <a:pPr lvl="1"/>
            <a:r>
              <a:rPr lang="en-US" dirty="0" smtClean="0"/>
              <a:t>Write-in</a:t>
            </a:r>
          </a:p>
          <a:p>
            <a:pPr lvl="1"/>
            <a:endParaRPr lang="en-US" dirty="0" smtClean="0"/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0" y="1524000"/>
            <a:ext cx="4724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4876800"/>
            <a:ext cx="41814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Raven Design - Customization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Software Based</a:t>
            </a:r>
          </a:p>
          <a:p>
            <a:pPr lvl="1"/>
            <a:r>
              <a:rPr lang="en-US" sz="2800" dirty="0" smtClean="0"/>
              <a:t>Countries use similar voting format</a:t>
            </a:r>
          </a:p>
          <a:p>
            <a:pPr lvl="1"/>
            <a:r>
              <a:rPr lang="en-US" sz="2800" dirty="0" smtClean="0"/>
              <a:t>Specific modifications for other countries</a:t>
            </a:r>
          </a:p>
          <a:p>
            <a:pPr lvl="2"/>
            <a:r>
              <a:rPr lang="en-US" sz="2400" dirty="0" smtClean="0"/>
              <a:t>Language </a:t>
            </a:r>
          </a:p>
          <a:p>
            <a:pPr lvl="2"/>
            <a:r>
              <a:rPr lang="en-US" sz="2400" dirty="0" smtClean="0"/>
              <a:t>ballot format</a:t>
            </a:r>
          </a:p>
          <a:p>
            <a:pPr lvl="1"/>
            <a:r>
              <a:rPr lang="en-US" sz="2800" dirty="0" smtClean="0"/>
              <a:t>Start small in terms of marketing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Raven Design – Exploit Handling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Tampering Seal</a:t>
            </a:r>
          </a:p>
          <a:p>
            <a:pPr lvl="1"/>
            <a:r>
              <a:rPr lang="en-US" dirty="0" smtClean="0"/>
              <a:t>Close Kiosk</a:t>
            </a:r>
          </a:p>
          <a:p>
            <a:pPr lvl="1"/>
            <a:r>
              <a:rPr lang="en-US" dirty="0" smtClean="0"/>
              <a:t>Recall voters of tampered kiosk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Error Handling</a:t>
            </a:r>
          </a:p>
          <a:p>
            <a:pPr lvl="1"/>
            <a:r>
              <a:rPr lang="en-US" dirty="0" smtClean="0"/>
              <a:t>Loss of electric power</a:t>
            </a:r>
          </a:p>
          <a:p>
            <a:pPr lvl="1"/>
            <a:r>
              <a:rPr lang="en-US" dirty="0" smtClean="0"/>
              <a:t>Disrupted communications</a:t>
            </a:r>
          </a:p>
          <a:p>
            <a:pPr lvl="1"/>
            <a:r>
              <a:rPr lang="en-US" dirty="0" smtClean="0"/>
              <a:t>Use of Wired Communications over Wireless </a:t>
            </a:r>
          </a:p>
          <a:p>
            <a:pPr lvl="1"/>
            <a:r>
              <a:rPr lang="en-US" dirty="0" smtClean="0"/>
              <a:t>Replicated databases</a:t>
            </a:r>
          </a:p>
          <a:p>
            <a:pPr lvl="1"/>
            <a:r>
              <a:rPr lang="en-US" dirty="0" smtClean="0"/>
              <a:t>Divert voters to analog voting stations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Raven Budget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62000" y="1600200"/>
          <a:ext cx="4419600" cy="29691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209800"/>
                <a:gridCol w="2209800"/>
              </a:tblGrid>
              <a:tr h="5365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Materials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Total Cost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94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LCD Touch Screen Display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$299.99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65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Barcode Scanner</a:t>
                      </a:r>
                      <a:endParaRPr lang="en-U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$119.00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65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Printer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$199.99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65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Materials Total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$617.99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6" name="Content Placeholder 3"/>
          <p:cNvGraphicFramePr>
            <a:graphicFrameLocks/>
          </p:cNvGraphicFramePr>
          <p:nvPr/>
        </p:nvGraphicFramePr>
        <p:xfrm>
          <a:off x="4648200" y="4800600"/>
          <a:ext cx="4114800" cy="1252137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057400"/>
                <a:gridCol w="2057400"/>
              </a:tblGrid>
              <a:tr h="4291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Personnel</a:t>
                      </a:r>
                      <a:r>
                        <a:rPr lang="en-US" sz="1200" baseline="0" dirty="0" smtClean="0"/>
                        <a:t> </a:t>
                      </a: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/>
                        <a:t>Total Cost</a:t>
                      </a: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94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/>
                        <a:t>6 engineers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( </a:t>
                      </a: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$19.23/hr 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$239,990.40</a:t>
                      </a:r>
                      <a:endParaRPr lang="en-U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57800" y="3810000"/>
            <a:ext cx="3886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700" dirty="0" smtClean="0"/>
              <a:t>For one year of design and implementation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JSAL Team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Javier Torres Santiago – Project Manager</a:t>
            </a:r>
          </a:p>
          <a:p>
            <a:r>
              <a:rPr lang="en-US" dirty="0" smtClean="0"/>
              <a:t>Sylvia Rodriguez </a:t>
            </a:r>
            <a:r>
              <a:rPr lang="en-US" dirty="0" err="1" smtClean="0"/>
              <a:t>Rodriguez</a:t>
            </a:r>
            <a:endParaRPr lang="en-US" dirty="0" smtClean="0"/>
          </a:p>
          <a:p>
            <a:r>
              <a:rPr lang="en-US" dirty="0" smtClean="0"/>
              <a:t>Laura Cruz Rodriguez</a:t>
            </a:r>
          </a:p>
          <a:p>
            <a:r>
              <a:rPr lang="en-US" dirty="0" smtClean="0"/>
              <a:t>Angel Vega Cortes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Social</a:t>
            </a:r>
          </a:p>
          <a:p>
            <a:pPr marL="742950" lvl="1" indent="-285750" eaLnBrk="1" hangingPunct="1"/>
            <a:r>
              <a:rPr lang="en-US" smtClean="0"/>
              <a:t>Transition into new Technology</a:t>
            </a:r>
          </a:p>
          <a:p>
            <a:pPr eaLnBrk="1" hangingPunct="1"/>
            <a:r>
              <a:rPr lang="en-US" smtClean="0"/>
              <a:t> Environmental</a:t>
            </a:r>
          </a:p>
          <a:p>
            <a:pPr marL="742950" lvl="1" indent="-285750" eaLnBrk="1" hangingPunct="1"/>
            <a:r>
              <a:rPr lang="en-US" smtClean="0"/>
              <a:t>Disposal of Electronic Equipment</a:t>
            </a:r>
          </a:p>
          <a:p>
            <a:pPr eaLnBrk="1" hangingPunct="1"/>
            <a:r>
              <a:rPr lang="en-US" smtClean="0"/>
              <a:t> Legal</a:t>
            </a:r>
          </a:p>
          <a:p>
            <a:pPr marL="742950" lvl="1" indent="-285750" eaLnBrk="1" hangingPunct="1"/>
            <a:r>
              <a:rPr lang="en-US" smtClean="0"/>
              <a:t>Amend Electoral Law</a:t>
            </a:r>
          </a:p>
          <a:p>
            <a:pPr marL="742950" lvl="1" indent="-285750" eaLnBrk="1" hangingPunct="1"/>
            <a:r>
              <a:rPr lang="en-US" smtClean="0"/>
              <a:t>New Regulations for General Elections</a:t>
            </a:r>
          </a:p>
          <a:p>
            <a:pPr eaLnBrk="1" hangingPunct="1"/>
            <a:r>
              <a:rPr lang="en-US" smtClean="0"/>
              <a:t> Ethical</a:t>
            </a:r>
          </a:p>
          <a:p>
            <a:pPr marL="742950" lvl="1" indent="-285750" eaLnBrk="1" hangingPunct="1"/>
            <a:r>
              <a:rPr lang="en-US" smtClean="0"/>
              <a:t>Transparency in development</a:t>
            </a:r>
          </a:p>
          <a:p>
            <a:pPr marL="742950" lvl="1" indent="-285750" eaLnBrk="1" hangingPunct="1"/>
            <a:r>
              <a:rPr lang="en-US" smtClean="0"/>
              <a:t>One vote per person, Secret Vote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dirty="0" smtClean="0"/>
              <a:t>Raven - Impacts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Elections 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37448" cy="4572000"/>
          </a:xfrm>
        </p:spPr>
        <p:txBody>
          <a:bodyPr/>
          <a:lstStyle/>
          <a:p>
            <a:r>
              <a:rPr lang="en-US" dirty="0" smtClean="0"/>
              <a:t>Traditional Process vs. New eVote Process</a:t>
            </a:r>
          </a:p>
          <a:p>
            <a:pPr lvl="1"/>
            <a:r>
              <a:rPr lang="en-US" dirty="0" smtClean="0"/>
              <a:t>Identify the voter</a:t>
            </a:r>
          </a:p>
          <a:p>
            <a:pPr lvl="1"/>
            <a:r>
              <a:rPr lang="en-US" dirty="0" smtClean="0"/>
              <a:t>Verify if voter has already voted</a:t>
            </a:r>
          </a:p>
          <a:p>
            <a:pPr lvl="1"/>
            <a:r>
              <a:rPr lang="en-US" dirty="0" smtClean="0"/>
              <a:t>Receive the 3 paper ballots: State, Legislative, and Municipal</a:t>
            </a:r>
          </a:p>
          <a:p>
            <a:pPr lvl="1"/>
            <a:r>
              <a:rPr lang="en-US" dirty="0" smtClean="0"/>
              <a:t>Deposit ballots in the corresponding urns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 Video</a:t>
            </a:r>
            <a:endParaRPr lang="en-US" dirty="0"/>
          </a:p>
        </p:txBody>
      </p:sp>
      <p:pic>
        <p:nvPicPr>
          <p:cNvPr id="6" name="eVote demo C.wmv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06538" y="1527175"/>
            <a:ext cx="6096000" cy="4572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40348" y="6335524"/>
            <a:ext cx="6155852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 dirty="0" smtClean="0"/>
              <a:t>The video is for demonstration purposes only.</a:t>
            </a:r>
            <a:endParaRPr lang="en-US" sz="23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hangingPunct="1"/>
            <a:r>
              <a:rPr lang="en-US" sz="2400" dirty="0" smtClean="0"/>
              <a:t>Voting process changes, democratic principles stay the same</a:t>
            </a:r>
          </a:p>
          <a:p>
            <a:pPr eaLnBrk="1" hangingPunct="1">
              <a:buFont typeface="Wingdings 2" pitchFamily="18" charset="2"/>
              <a:buNone/>
            </a:pPr>
            <a:endParaRPr lang="en-US" sz="2400" dirty="0" smtClean="0"/>
          </a:p>
          <a:p>
            <a:pPr eaLnBrk="1" hangingPunct="1"/>
            <a:r>
              <a:rPr lang="en-US" sz="2400" dirty="0" smtClean="0"/>
              <a:t>Transparency is always necessary</a:t>
            </a:r>
          </a:p>
          <a:p>
            <a:pPr eaLnBrk="1" hangingPunct="1">
              <a:buFont typeface="Wingdings 2" pitchFamily="18" charset="2"/>
              <a:buNone/>
            </a:pPr>
            <a:endParaRPr lang="en-US" sz="2400" dirty="0" smtClean="0"/>
          </a:p>
          <a:p>
            <a:pPr eaLnBrk="1" hangingPunct="1"/>
            <a:r>
              <a:rPr lang="en-US" sz="2400" dirty="0" smtClean="0"/>
              <a:t>Electronic process speeds up counting; 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z="2400" dirty="0" smtClean="0"/>
              <a:t>	Paper trail exists so no votes are lost</a:t>
            </a:r>
          </a:p>
          <a:p>
            <a:pPr eaLnBrk="1" hangingPunct="1">
              <a:buFont typeface="Wingdings 2" pitchFamily="18" charset="2"/>
              <a:buNone/>
            </a:pPr>
            <a:endParaRPr lang="en-US" sz="2400" dirty="0" smtClean="0"/>
          </a:p>
          <a:p>
            <a:pPr eaLnBrk="1" hangingPunct="1"/>
            <a:r>
              <a:rPr lang="en-US" sz="2400" dirty="0" smtClean="0"/>
              <a:t>eVote system needs to be robust in software and hardware areas</a:t>
            </a:r>
          </a:p>
          <a:p>
            <a:pPr eaLnBrk="1" hangingPunct="1">
              <a:buFont typeface="Wingdings 2" pitchFamily="18" charset="2"/>
              <a:buNone/>
            </a:pPr>
            <a:endParaRPr lang="en-US" sz="2400" dirty="0" smtClean="0"/>
          </a:p>
          <a:p>
            <a:pPr eaLnBrk="1" hangingPunct="1"/>
            <a:r>
              <a:rPr lang="en-US" sz="2400" dirty="0" smtClean="0"/>
              <a:t>eVote system initially for P.R.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– </a:t>
            </a:r>
            <a:r>
              <a:rPr lang="en-US" dirty="0" err="1" smtClean="0"/>
              <a:t>Preguntas</a:t>
            </a:r>
            <a:endParaRPr lang="en-US" dirty="0"/>
          </a:p>
        </p:txBody>
      </p:sp>
      <p:pic>
        <p:nvPicPr>
          <p:cNvPr id="4" name="Content Placeholder 3" descr="eVote team.gif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27745" t="53641" r="17557"/>
          <a:stretch>
            <a:fillRect/>
          </a:stretch>
        </p:blipFill>
        <p:spPr>
          <a:xfrm>
            <a:off x="2362200" y="2667000"/>
            <a:ext cx="5257800" cy="3819638"/>
          </a:xfrm>
        </p:spPr>
      </p:pic>
      <p:pic>
        <p:nvPicPr>
          <p:cNvPr id="1029" name="Picture 5" descr="C:\Users\Habaeru\AppData\Local\Microsoft\Windows\Temporary Internet Files\Content.IE5\FG9E033Q\MCj04315600000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111845">
            <a:off x="1787189" y="2091989"/>
            <a:ext cx="1142787" cy="1142787"/>
          </a:xfrm>
          <a:prstGeom prst="rect">
            <a:avLst/>
          </a:prstGeom>
          <a:noFill/>
        </p:spPr>
      </p:pic>
      <p:pic>
        <p:nvPicPr>
          <p:cNvPr id="1030" name="Picture 6" descr="C:\Users\Habaeru\AppData\Local\Microsoft\Windows\Temporary Internet Files\Content.IE5\FG9E033Q\MCj04315600000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1752600"/>
            <a:ext cx="1143000" cy="1143000"/>
          </a:xfrm>
          <a:prstGeom prst="rect">
            <a:avLst/>
          </a:prstGeom>
          <a:noFill/>
        </p:spPr>
      </p:pic>
      <p:pic>
        <p:nvPicPr>
          <p:cNvPr id="1031" name="Picture 7" descr="C:\Users\Habaeru\AppData\Local\Microsoft\Windows\Temporary Internet Files\Content.IE5\FG9E033Q\MCj04315600000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85691">
            <a:off x="6478768" y="2135368"/>
            <a:ext cx="1304825" cy="13048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2400" y="5486400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CONTACT INFORMATION:</a:t>
            </a:r>
          </a:p>
          <a:p>
            <a:r>
              <a:rPr lang="en-US" dirty="0" smtClean="0"/>
              <a:t>PROJECT MANAGER:</a:t>
            </a:r>
          </a:p>
          <a:p>
            <a:r>
              <a:rPr lang="en-US" dirty="0" smtClean="0"/>
              <a:t>JAVIER.TORRES@ECE.UPRM.EDU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Introduction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Current Status of Voting Machines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Design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Prototype Design – Sparrow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Full Scale Design – Raven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Elections Day Procedure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Impacts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Demonstration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Conclusion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 Statement</a:t>
            </a:r>
          </a:p>
          <a:p>
            <a:pPr lvl="1"/>
            <a:r>
              <a:rPr lang="en-US" dirty="0" smtClean="0"/>
              <a:t>Help America Vote Act of 2002</a:t>
            </a:r>
          </a:p>
          <a:p>
            <a:pPr lvl="1"/>
            <a:r>
              <a:rPr lang="en-US" dirty="0" smtClean="0"/>
              <a:t>Update Puerto Rico’s traditional voting process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Engineering Solution</a:t>
            </a:r>
          </a:p>
          <a:p>
            <a:pPr lvl="1"/>
            <a:r>
              <a:rPr lang="en-US" dirty="0" smtClean="0"/>
              <a:t>Electronic Voting System - </a:t>
            </a:r>
            <a:r>
              <a:rPr lang="en-US" sz="3600" dirty="0" smtClean="0"/>
              <a:t>eVote</a:t>
            </a:r>
            <a:endParaRPr lang="en-US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4152" y="3810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Introduction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Overview</a:t>
            </a:r>
            <a:endParaRPr 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Competition:</a:t>
            </a:r>
          </a:p>
          <a:p>
            <a:pPr marL="742950" lvl="1" indent="-285750"/>
            <a:r>
              <a:rPr lang="en-US" dirty="0" smtClean="0"/>
              <a:t>Sequoia Voting Systems, Premier Election Solutions, Inc.(Diebold), and Software Improvements</a:t>
            </a:r>
          </a:p>
          <a:p>
            <a:r>
              <a:rPr lang="en-US" dirty="0" smtClean="0"/>
              <a:t>Clients:</a:t>
            </a:r>
          </a:p>
          <a:p>
            <a:pPr marL="742950" lvl="1" indent="-285750"/>
            <a:r>
              <a:rPr lang="en-US" dirty="0" smtClean="0"/>
              <a:t>State Election Commission</a:t>
            </a:r>
          </a:p>
          <a:p>
            <a:r>
              <a:rPr lang="en-US" dirty="0" smtClean="0"/>
              <a:t>Possible Clients:</a:t>
            </a:r>
          </a:p>
          <a:p>
            <a:pPr marL="742950" lvl="1" indent="-285750"/>
            <a:r>
              <a:rPr lang="en-US" dirty="0" smtClean="0"/>
              <a:t>Latin America</a:t>
            </a:r>
          </a:p>
          <a:p>
            <a:pPr marL="742950" lvl="1" indent="-285750"/>
            <a:r>
              <a:rPr lang="en-US" dirty="0" smtClean="0"/>
              <a:t>U.S.A.</a:t>
            </a:r>
          </a:p>
          <a:p>
            <a:pPr marL="742950" lvl="1" indent="-285750">
              <a:buFontTx/>
              <a:buNone/>
            </a:pPr>
            <a:r>
              <a:rPr lang="en-US" dirty="0" smtClean="0"/>
              <a:t>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“Hacking Democracy” documentary</a:t>
            </a:r>
          </a:p>
          <a:p>
            <a:pPr lvl="1" eaLnBrk="1" hangingPunct="1"/>
            <a:r>
              <a:rPr lang="en-US" dirty="0" smtClean="0"/>
              <a:t>Diebold electronic voting scandal</a:t>
            </a:r>
          </a:p>
          <a:p>
            <a:pPr eaLnBrk="1" hangingPunct="1"/>
            <a:r>
              <a:rPr lang="en-US" dirty="0" smtClean="0"/>
              <a:t>Princeton Report</a:t>
            </a:r>
          </a:p>
          <a:p>
            <a:pPr eaLnBrk="1" hangingPunct="1"/>
            <a:r>
              <a:rPr lang="en-US" dirty="0" smtClean="0"/>
              <a:t>Open Source electronic voting in Australia</a:t>
            </a:r>
          </a:p>
          <a:p>
            <a:pPr eaLnBrk="1" hangingPunct="1"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CEE Resolution 89 (CEE-RS-08-89)</a:t>
            </a:r>
          </a:p>
          <a:p>
            <a:pPr lvl="1" eaLnBrk="1" hangingPunct="1"/>
            <a:r>
              <a:rPr lang="en-US" dirty="0" smtClean="0"/>
              <a:t>Bilingual Ballots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dirty="0" smtClean="0"/>
              <a:t>Current Events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 smtClean="0"/>
              <a:t>Prototype</a:t>
            </a:r>
            <a:endParaRPr lang="en-US" sz="4800" dirty="0"/>
          </a:p>
        </p:txBody>
      </p:sp>
      <p:pic>
        <p:nvPicPr>
          <p:cNvPr id="214" name="Picture 7" descr="C:\Users\Habaeru\Documents\University\Capstone\images\USB-AtoA_l_t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5237" y="4775200"/>
            <a:ext cx="11684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7" name="Straight Arrow Connector 216"/>
          <p:cNvCxnSpPr>
            <a:stCxn id="1026" idx="0"/>
          </p:cNvCxnSpPr>
          <p:nvPr/>
        </p:nvCxnSpPr>
        <p:spPr>
          <a:xfrm rot="5400000" flipH="1" flipV="1">
            <a:off x="4834731" y="4377531"/>
            <a:ext cx="533400" cy="793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Arrow Connector 217"/>
          <p:cNvCxnSpPr>
            <a:stCxn id="214" idx="3"/>
            <a:endCxn id="1026" idx="1"/>
          </p:cNvCxnSpPr>
          <p:nvPr/>
        </p:nvCxnSpPr>
        <p:spPr>
          <a:xfrm flipV="1">
            <a:off x="3703637" y="5357813"/>
            <a:ext cx="736600" cy="1587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TextBox 44"/>
          <p:cNvSpPr txBox="1">
            <a:spLocks noChangeArrowheads="1"/>
          </p:cNvSpPr>
          <p:nvPr/>
        </p:nvSpPr>
        <p:spPr bwMode="auto">
          <a:xfrm>
            <a:off x="3352800" y="1752600"/>
            <a:ext cx="4267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Calibri" pitchFamily="34" charset="0"/>
              </a:rPr>
              <a:t>Liquid Crystal Display (LCD) </a:t>
            </a:r>
          </a:p>
        </p:txBody>
      </p:sp>
      <p:sp>
        <p:nvSpPr>
          <p:cNvPr id="220" name="TextBox 46"/>
          <p:cNvSpPr txBox="1">
            <a:spLocks noChangeArrowheads="1"/>
          </p:cNvSpPr>
          <p:nvPr/>
        </p:nvSpPr>
        <p:spPr bwMode="auto">
          <a:xfrm>
            <a:off x="3830637" y="5877580"/>
            <a:ext cx="3124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Calibri" pitchFamily="34" charset="0"/>
              </a:rPr>
              <a:t>Microprocessor</a:t>
            </a:r>
          </a:p>
        </p:txBody>
      </p:sp>
      <p:sp>
        <p:nvSpPr>
          <p:cNvPr id="221" name="TextBox 47"/>
          <p:cNvSpPr txBox="1">
            <a:spLocks noChangeArrowheads="1"/>
          </p:cNvSpPr>
          <p:nvPr/>
        </p:nvSpPr>
        <p:spPr bwMode="auto">
          <a:xfrm>
            <a:off x="5888037" y="5867400"/>
            <a:ext cx="31797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latin typeface="Calibri" pitchFamily="34" charset="0"/>
              </a:rPr>
              <a:t>Keypad </a:t>
            </a:r>
          </a:p>
        </p:txBody>
      </p:sp>
      <p:sp>
        <p:nvSpPr>
          <p:cNvPr id="222" name="TextBox 48"/>
          <p:cNvSpPr txBox="1">
            <a:spLocks noChangeArrowheads="1"/>
          </p:cNvSpPr>
          <p:nvPr/>
        </p:nvSpPr>
        <p:spPr bwMode="auto">
          <a:xfrm>
            <a:off x="838200" y="5943600"/>
            <a:ext cx="2590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Calibri" pitchFamily="34" charset="0"/>
              </a:rPr>
              <a:t>USB connection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0237" y="4648200"/>
            <a:ext cx="13144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12 BUTTON KEYPAD -  ">
            <a:hlinkClick r:id="rId4" tooltip="12 BUTTON KEYPAD  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1800" y="4114800"/>
            <a:ext cx="1428750" cy="1847851"/>
          </a:xfrm>
          <a:prstGeom prst="rect">
            <a:avLst/>
          </a:prstGeom>
          <a:noFill/>
        </p:spPr>
      </p:pic>
      <p:cxnSp>
        <p:nvCxnSpPr>
          <p:cNvPr id="243" name="Straight Arrow Connector 242"/>
          <p:cNvCxnSpPr/>
          <p:nvPr/>
        </p:nvCxnSpPr>
        <p:spPr>
          <a:xfrm>
            <a:off x="5770563" y="5257800"/>
            <a:ext cx="1011237" cy="1588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256 X 128 LCD PANEL  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38600" y="2262377"/>
            <a:ext cx="1905000" cy="1852423"/>
          </a:xfrm>
          <a:prstGeom prst="rect">
            <a:avLst/>
          </a:prstGeom>
          <a:noFill/>
        </p:spPr>
      </p:pic>
      <p:pic>
        <p:nvPicPr>
          <p:cNvPr id="1032" name="Picture 8" descr="http://www.iusb.edu/~cted/summer/img/Computer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" y="1981200"/>
            <a:ext cx="1905000" cy="2034518"/>
          </a:xfrm>
          <a:prstGeom prst="rect">
            <a:avLst/>
          </a:prstGeom>
          <a:noFill/>
        </p:spPr>
      </p:pic>
      <p:cxnSp>
        <p:nvCxnSpPr>
          <p:cNvPr id="254" name="Elbow Connector 253"/>
          <p:cNvCxnSpPr>
            <a:stCxn id="214" idx="1"/>
            <a:endCxn id="1032" idx="2"/>
          </p:cNvCxnSpPr>
          <p:nvPr/>
        </p:nvCxnSpPr>
        <p:spPr>
          <a:xfrm rot="10800000">
            <a:off x="1409701" y="4015718"/>
            <a:ext cx="1125537" cy="1343682"/>
          </a:xfrm>
          <a:prstGeom prst="bentConnector2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" name="TextBox 255"/>
          <p:cNvSpPr txBox="1"/>
          <p:nvPr/>
        </p:nvSpPr>
        <p:spPr>
          <a:xfrm>
            <a:off x="381000" y="1534180"/>
            <a:ext cx="220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Calibri" pitchFamily="34" charset="0"/>
              </a:rPr>
              <a:t>Computer</a:t>
            </a:r>
            <a:endParaRPr lang="en-US" sz="2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/>
              <a:t>Prototype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Finished Prototype </a:t>
            </a:r>
            <a:endParaRPr lang="en-US" dirty="0"/>
          </a:p>
        </p:txBody>
      </p:sp>
      <p:pic>
        <p:nvPicPr>
          <p:cNvPr id="33794" name="Picture 2" descr="C:\Users\Habaeru\Pictures\2008\December 4\IMGP64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524000"/>
            <a:ext cx="4165600" cy="3124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3795" name="Picture 3" descr="C:\Users\Habaeru\Pictures\2008\December 4\IMGP64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276600"/>
            <a:ext cx="4470400" cy="3352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 - Software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933575"/>
            <a:ext cx="51816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779</TotalTime>
  <Words>486</Words>
  <Application>Microsoft Office PowerPoint</Application>
  <PresentationFormat>On-screen Show (4:3)</PresentationFormat>
  <Paragraphs>166</Paragraphs>
  <Slides>24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Civic</vt:lpstr>
      <vt:lpstr>eVote</vt:lpstr>
      <vt:lpstr>JSAL Team</vt:lpstr>
      <vt:lpstr>Overview</vt:lpstr>
      <vt:lpstr>Slide 4</vt:lpstr>
      <vt:lpstr>Market Overview</vt:lpstr>
      <vt:lpstr>Current Events</vt:lpstr>
      <vt:lpstr>Prototype</vt:lpstr>
      <vt:lpstr>Prototype</vt:lpstr>
      <vt:lpstr>Prototype - Software</vt:lpstr>
      <vt:lpstr>Prototype - Software</vt:lpstr>
      <vt:lpstr>Prototype - Software</vt:lpstr>
      <vt:lpstr>Prototype Budget</vt:lpstr>
      <vt:lpstr>Prototype Project Management</vt:lpstr>
      <vt:lpstr>Raven Design</vt:lpstr>
      <vt:lpstr>Raven Design - Software</vt:lpstr>
      <vt:lpstr>Raven Design - Hardware</vt:lpstr>
      <vt:lpstr>Raven Design - Customization</vt:lpstr>
      <vt:lpstr>Raven Design – Exploit Handling</vt:lpstr>
      <vt:lpstr>Raven Budget</vt:lpstr>
      <vt:lpstr>Raven - Impacts</vt:lpstr>
      <vt:lpstr>Elections Day</vt:lpstr>
      <vt:lpstr>Prototype Video</vt:lpstr>
      <vt:lpstr>Conclusion</vt:lpstr>
      <vt:lpstr>Questions – Preguntas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Habaeru</dc:creator>
  <cp:lastModifiedBy>Habaeru</cp:lastModifiedBy>
  <cp:revision>99</cp:revision>
  <dcterms:created xsi:type="dcterms:W3CDTF">2006-08-16T00:00:00Z</dcterms:created>
  <dcterms:modified xsi:type="dcterms:W3CDTF">2008-12-11T14:22:56Z</dcterms:modified>
</cp:coreProperties>
</file>